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293" r:id="rId2"/>
    <p:sldId id="2235" r:id="rId3"/>
    <p:sldId id="2298" r:id="rId4"/>
    <p:sldId id="2325" r:id="rId5"/>
    <p:sldId id="2296" r:id="rId6"/>
    <p:sldId id="2226" r:id="rId7"/>
    <p:sldId id="2337" r:id="rId8"/>
    <p:sldId id="2338" r:id="rId9"/>
    <p:sldId id="2339" r:id="rId10"/>
    <p:sldId id="2340" r:id="rId11"/>
    <p:sldId id="2334" r:id="rId12"/>
    <p:sldId id="2335" r:id="rId13"/>
    <p:sldId id="2341" r:id="rId14"/>
    <p:sldId id="2343" r:id="rId15"/>
    <p:sldId id="2345" r:id="rId16"/>
    <p:sldId id="2344" r:id="rId17"/>
    <p:sldId id="2294" r:id="rId18"/>
    <p:sldId id="2241" r:id="rId19"/>
    <p:sldId id="2295" r:id="rId20"/>
    <p:sldId id="2327" r:id="rId21"/>
    <p:sldId id="2297" r:id="rId22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11" pos="7678" userDrawn="1">
          <p15:clr>
            <a:srgbClr val="A4A3A4"/>
          </p15:clr>
        </p15:guide>
        <p15:guide id="12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4C52"/>
    <a:srgbClr val="817E9A"/>
    <a:srgbClr val="4AEDDE"/>
    <a:srgbClr val="3B1F4D"/>
    <a:srgbClr val="000E36"/>
    <a:srgbClr val="000000"/>
    <a:srgbClr val="FDEA57"/>
    <a:srgbClr val="FA484D"/>
    <a:srgbClr val="583F52"/>
    <a:srgbClr val="74F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9" autoAdjust="0"/>
    <p:restoredTop sz="96012" autoAdjust="0"/>
  </p:normalViewPr>
  <p:slideViewPr>
    <p:cSldViewPr snapToGrid="0" snapToObjects="1">
      <p:cViewPr varScale="1">
        <p:scale>
          <a:sx n="39" d="100"/>
          <a:sy n="39" d="100"/>
        </p:scale>
        <p:origin x="100" y="116"/>
      </p:cViewPr>
      <p:guideLst>
        <p:guide orient="horz" pos="8088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87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6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2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33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694985" y="12489366"/>
            <a:ext cx="2609386" cy="42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2780519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0232310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7421681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4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" y="0"/>
            <a:ext cx="24377650" cy="63784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3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2614295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9131313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5648331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7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4324200" y="8289089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914211" y="8289088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555755" y="5086074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623357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4324200" y="1946336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46"/>
          </p:nvPr>
        </p:nvSpPr>
        <p:spPr>
          <a:xfrm>
            <a:off x="7914211" y="194633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47"/>
          </p:nvPr>
        </p:nvSpPr>
        <p:spPr>
          <a:xfrm>
            <a:off x="6077720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5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5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6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2665059" y="4187708"/>
            <a:ext cx="7527985" cy="47765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784141" y="6312775"/>
            <a:ext cx="1785757" cy="31127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0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0" y="0"/>
            <a:ext cx="85418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7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9857677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392290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3323064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9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3120735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980406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8348013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0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0"/>
          </p:nvPr>
        </p:nvSpPr>
        <p:spPr>
          <a:xfrm>
            <a:off x="9080963" y="1059364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565041" y="3323063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0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0" y="-7928"/>
            <a:ext cx="24377649" cy="82152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" y="-7928"/>
            <a:ext cx="12199434" cy="138636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3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90016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12105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126273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90016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51210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12627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73821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90016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51210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12627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73821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7382108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6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70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7024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495096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87637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383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on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386717" y="2006738"/>
            <a:ext cx="3855789" cy="52708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82259" y="2006737"/>
            <a:ext cx="3877056" cy="30815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82259" y="5430421"/>
            <a:ext cx="3877056" cy="7028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365450" y="7597203"/>
            <a:ext cx="10300874" cy="48614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84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898673" y="12533971"/>
            <a:ext cx="6735337" cy="869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709421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7260728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133369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3811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two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25208" y="3524111"/>
            <a:ext cx="3843348" cy="636278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079131" y="6052296"/>
            <a:ext cx="7536164" cy="47542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208050" y="8152383"/>
            <a:ext cx="1784098" cy="3137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748033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9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501" y="0"/>
            <a:ext cx="4921382" cy="678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0" y="6980430"/>
            <a:ext cx="4921382" cy="6735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378" y="0"/>
            <a:ext cx="4839009" cy="49895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378" y="5188148"/>
            <a:ext cx="4839009" cy="8527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250" y="0"/>
            <a:ext cx="4857874" cy="9382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382" y="9581169"/>
            <a:ext cx="4877741" cy="4134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21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357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3133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3518834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16821250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0297946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3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10078735" y="3553609"/>
            <a:ext cx="4143985" cy="4143986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8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4168949" y="2554901"/>
            <a:ext cx="6913756" cy="840801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2473964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928520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333635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7701242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9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6758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6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54582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7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0366283" y="8441642"/>
            <a:ext cx="3723145" cy="65125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3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8073484" y="4272190"/>
            <a:ext cx="10749774" cy="74588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527075" y="2577206"/>
            <a:ext cx="9315519" cy="66783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9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2412106" y="709963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2800" b="0" i="0" dirty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98266" y="12477690"/>
            <a:ext cx="265329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2000" b="0" i="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2" r:id="rId2"/>
    <p:sldLayoutId id="2147484095" r:id="rId3"/>
    <p:sldLayoutId id="2147484037" r:id="rId4"/>
    <p:sldLayoutId id="2147484005" r:id="rId5"/>
    <p:sldLayoutId id="2147484044" r:id="rId6"/>
    <p:sldLayoutId id="2147484051" r:id="rId7"/>
    <p:sldLayoutId id="2147484048" r:id="rId8"/>
    <p:sldLayoutId id="2147484045" r:id="rId9"/>
    <p:sldLayoutId id="2147484029" r:id="rId10"/>
    <p:sldLayoutId id="2147484063" r:id="rId11"/>
    <p:sldLayoutId id="2147484052" r:id="rId12"/>
    <p:sldLayoutId id="2147484034" r:id="rId13"/>
    <p:sldLayoutId id="2147484010" r:id="rId14"/>
    <p:sldLayoutId id="2147484042" r:id="rId15"/>
    <p:sldLayoutId id="2147483984" r:id="rId16"/>
    <p:sldLayoutId id="2147484083" r:id="rId17"/>
    <p:sldLayoutId id="2147483985" r:id="rId18"/>
    <p:sldLayoutId id="2147483982" r:id="rId19"/>
    <p:sldLayoutId id="2147483980" r:id="rId20"/>
    <p:sldLayoutId id="2147483976" r:id="rId21"/>
    <p:sldLayoutId id="2147483977" r:id="rId22"/>
    <p:sldLayoutId id="2147483975" r:id="rId23"/>
    <p:sldLayoutId id="2147484019" r:id="rId24"/>
    <p:sldLayoutId id="2147484096" r:id="rId25"/>
    <p:sldLayoutId id="2147484072" r:id="rId26"/>
    <p:sldLayoutId id="2147484067" r:id="rId27"/>
    <p:sldLayoutId id="2147484111" r:id="rId28"/>
    <p:sldLayoutId id="2147484074" r:id="rId29"/>
    <p:sldLayoutId id="2147484089" r:id="rId30"/>
    <p:sldLayoutId id="2147484113" r:id="rId31"/>
    <p:sldLayoutId id="2147484121" r:id="rId32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Mr_Megamind/article/details/71404618" TargetMode="Externa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1" b="7791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1">
            <a:gsLst>
              <a:gs pos="0">
                <a:srgbClr val="3B1F4D">
                  <a:alpha val="64000"/>
                  <a:lumMod val="68000"/>
                  <a:lumOff val="32000"/>
                </a:srgbClr>
              </a:gs>
              <a:gs pos="83000">
                <a:srgbClr val="000E36">
                  <a:alpha val="68000"/>
                  <a:lumMod val="88000"/>
                  <a:lumOff val="1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860081" y="5365668"/>
            <a:ext cx="10733708" cy="29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88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基于深度学习的</a:t>
            </a:r>
            <a:endParaRPr lang="en-US" altLang="zh-CN" sz="88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  <a:p>
            <a:pPr algn="ctr" defTabSz="4572000">
              <a:lnSpc>
                <a:spcPts val="12000"/>
              </a:lnSpc>
            </a:pPr>
            <a:r>
              <a:rPr lang="zh-CN" altLang="en-US" sz="88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图书馆一层区域识别</a:t>
            </a:r>
            <a:endParaRPr lang="en-US" sz="88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5592CA-E383-431F-877F-62330C177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1937657"/>
            <a:ext cx="19093543" cy="962297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69454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6F46CF-EBB8-4B27-B748-F1476977F7DB}"/>
              </a:ext>
            </a:extLst>
          </p:cNvPr>
          <p:cNvSpPr txBox="1"/>
          <p:nvPr/>
        </p:nvSpPr>
        <p:spPr>
          <a:xfrm>
            <a:off x="7408277" y="1590491"/>
            <a:ext cx="927233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zh-CN" altLang="en-US" sz="10500" spc="200" dirty="0">
                <a:solidFill>
                  <a:schemeClr val="tx2">
                    <a:lumMod val="65000"/>
                    <a:lumOff val="35000"/>
                  </a:schemeClr>
                </a:solidFill>
                <a:latin typeface="Montserrat Semi" charset="0"/>
              </a:rPr>
              <a:t>服务器端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6ED0D6-8F0D-4E1D-8861-A61FC6BCCDFD}"/>
              </a:ext>
            </a:extLst>
          </p:cNvPr>
          <p:cNvSpPr txBox="1"/>
          <p:nvPr/>
        </p:nvSpPr>
        <p:spPr>
          <a:xfrm>
            <a:off x="6272463" y="4121069"/>
            <a:ext cx="1281764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查阅资料完成搭建服务器的学习过程</a:t>
            </a:r>
            <a:endParaRPr lang="en-US" altLang="zh-CN" sz="5400" dirty="0"/>
          </a:p>
          <a:p>
            <a:r>
              <a:rPr lang="en-US" altLang="zh-CN" sz="5400" dirty="0">
                <a:hlinkClick r:id="rId2"/>
              </a:rPr>
              <a:t>https://blog.csdn.net/Mr_Megamind/article/details/71404618</a:t>
            </a:r>
            <a:endParaRPr lang="en-US" altLang="zh-CN" sz="5400" dirty="0"/>
          </a:p>
          <a:p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en-US" altLang="zh-CN" sz="5400" dirty="0"/>
              <a:t>Java web</a:t>
            </a:r>
            <a:r>
              <a:rPr lang="zh-CN" altLang="en-US" sz="5400" dirty="0"/>
              <a:t>工程中主要通过</a:t>
            </a:r>
            <a:r>
              <a:rPr lang="en-US" altLang="zh-CN" sz="5400" dirty="0"/>
              <a:t>servlet</a:t>
            </a:r>
            <a:r>
              <a:rPr lang="zh-CN" altLang="en-US" sz="5400" dirty="0"/>
              <a:t>中的</a:t>
            </a:r>
            <a:r>
              <a:rPr lang="en-US" altLang="zh-CN" sz="5400" dirty="0"/>
              <a:t>post</a:t>
            </a:r>
            <a:r>
              <a:rPr lang="zh-CN" altLang="en-US" sz="5400" dirty="0"/>
              <a:t>方法来处理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en-US" altLang="zh-CN" sz="5400" dirty="0"/>
              <a:t>Java</a:t>
            </a:r>
            <a:r>
              <a:rPr lang="zh-CN" altLang="en-US" sz="5400" dirty="0"/>
              <a:t>中调用</a:t>
            </a:r>
            <a:r>
              <a:rPr lang="en-US" altLang="zh-CN" sz="5400" dirty="0" err="1"/>
              <a:t>tensorflow</a:t>
            </a:r>
            <a:r>
              <a:rPr lang="zh-CN" altLang="en-US" sz="5400" dirty="0"/>
              <a:t>的模型，配置环境，官方示例修改</a:t>
            </a:r>
            <a:endParaRPr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1388019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07F437-4401-4E0C-A977-4796BAF3E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1507958"/>
            <a:ext cx="12512842" cy="1037924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EEFBC4-D42A-48C2-AB23-CA955090D43E}"/>
              </a:ext>
            </a:extLst>
          </p:cNvPr>
          <p:cNvSpPr txBox="1"/>
          <p:nvPr/>
        </p:nvSpPr>
        <p:spPr>
          <a:xfrm>
            <a:off x="15689178" y="2310062"/>
            <a:ext cx="7539789" cy="8824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/>
              <a:t>Web</a:t>
            </a:r>
            <a:r>
              <a:rPr lang="zh-CN" altLang="en-US" sz="4800" dirty="0"/>
              <a:t>工程中类</a:t>
            </a:r>
            <a:r>
              <a:rPr lang="en-US" altLang="zh-CN" sz="4800" dirty="0" err="1"/>
              <a:t>LabelImage</a:t>
            </a:r>
            <a:r>
              <a:rPr lang="zh-CN" altLang="en-US" sz="4800" dirty="0"/>
              <a:t>是用于调用</a:t>
            </a:r>
            <a:r>
              <a:rPr lang="en-US" altLang="zh-CN" sz="4800" dirty="0" err="1"/>
              <a:t>tensorflow</a:t>
            </a:r>
            <a:r>
              <a:rPr lang="zh-CN" altLang="en-US" sz="4800" dirty="0"/>
              <a:t>模型进行图像模型的类，代码参考了</a:t>
            </a:r>
            <a:r>
              <a:rPr lang="en-US" altLang="zh-CN" sz="4800" dirty="0" err="1"/>
              <a:t>tensorflow</a:t>
            </a:r>
            <a:r>
              <a:rPr lang="zh-CN" altLang="en-US" sz="4800" dirty="0"/>
              <a:t>的官方示例，并进行修改。在</a:t>
            </a:r>
            <a:r>
              <a:rPr lang="en-US" altLang="zh-CN" sz="4800" dirty="0"/>
              <a:t>post</a:t>
            </a:r>
            <a:r>
              <a:rPr lang="zh-CN" altLang="en-US" sz="4800" dirty="0"/>
              <a:t>方法中，得到</a:t>
            </a:r>
            <a:r>
              <a:rPr lang="en-US" altLang="zh-CN" sz="4800" dirty="0"/>
              <a:t>android</a:t>
            </a:r>
            <a:r>
              <a:rPr lang="zh-CN" altLang="en-US" sz="4800" dirty="0"/>
              <a:t>端上传的图片并进行图像识别，结果通过处理回传</a:t>
            </a:r>
            <a:r>
              <a:rPr lang="en-US" altLang="zh-CN" sz="4800" dirty="0"/>
              <a:t>Android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246896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6F46CF-EBB8-4B27-B748-F1476977F7DB}"/>
              </a:ext>
            </a:extLst>
          </p:cNvPr>
          <p:cNvSpPr txBox="1"/>
          <p:nvPr/>
        </p:nvSpPr>
        <p:spPr>
          <a:xfrm>
            <a:off x="7408277" y="1590491"/>
            <a:ext cx="927233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zh-CN" altLang="en-US" sz="10500" spc="200" dirty="0">
                <a:solidFill>
                  <a:schemeClr val="tx2">
                    <a:lumMod val="65000"/>
                    <a:lumOff val="35000"/>
                  </a:schemeClr>
                </a:solidFill>
                <a:latin typeface="Montserrat Semi" charset="0"/>
              </a:rPr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6ED0D6-8F0D-4E1D-8861-A61FC6BCCDFD}"/>
              </a:ext>
            </a:extLst>
          </p:cNvPr>
          <p:cNvSpPr txBox="1"/>
          <p:nvPr/>
        </p:nvSpPr>
        <p:spPr>
          <a:xfrm>
            <a:off x="6272463" y="4734341"/>
            <a:ext cx="1281764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数据的收集和处理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使用</a:t>
            </a:r>
            <a:r>
              <a:rPr lang="en-US" altLang="zh-CN" sz="5400" dirty="0"/>
              <a:t>Intel AI </a:t>
            </a:r>
            <a:r>
              <a:rPr lang="en-US" altLang="zh-CN" sz="5400" dirty="0" err="1"/>
              <a:t>DevCloud</a:t>
            </a:r>
            <a:r>
              <a:rPr lang="zh-CN" altLang="en-US" sz="5400" dirty="0"/>
              <a:t>训练模型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细节的修改和完善</a:t>
            </a:r>
            <a:endParaRPr lang="en-US" altLang="zh-CN" sz="5400" dirty="0"/>
          </a:p>
        </p:txBody>
      </p:sp>
    </p:spTree>
    <p:extLst>
      <p:ext uri="{BB962C8B-B14F-4D97-AF65-F5344CB8AC3E}">
        <p14:creationId xmlns:p14="http://schemas.microsoft.com/office/powerpoint/2010/main" val="1132558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EEFBC4-D42A-48C2-AB23-CA955090D43E}"/>
              </a:ext>
            </a:extLst>
          </p:cNvPr>
          <p:cNvSpPr txBox="1"/>
          <p:nvPr/>
        </p:nvSpPr>
        <p:spPr>
          <a:xfrm>
            <a:off x="1613950" y="2668563"/>
            <a:ext cx="5897193" cy="7716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/>
              <a:t>收集图书馆一层五个区域的特征物照片，并使用翻转、加噪等方法进行数据集的扩大；此后对得到的数万张照片进行打框和标签处理。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BA90C1-4689-440E-A663-7742FDC5BD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668" y="2191531"/>
            <a:ext cx="15414171" cy="86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31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EEFBC4-D42A-48C2-AB23-CA955090D43E}"/>
              </a:ext>
            </a:extLst>
          </p:cNvPr>
          <p:cNvSpPr txBox="1"/>
          <p:nvPr/>
        </p:nvSpPr>
        <p:spPr>
          <a:xfrm>
            <a:off x="1793564" y="1945233"/>
            <a:ext cx="5897193" cy="1062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/>
              <a:t>Xml</a:t>
            </a:r>
            <a:r>
              <a:rPr lang="zh-CN" altLang="en-US" sz="4800" dirty="0"/>
              <a:t>文件的修改。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C329BF-0638-4AD0-93F9-D6D09E26C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" t="13651" r="56738" b="70238"/>
          <a:stretch/>
        </p:blipFill>
        <p:spPr>
          <a:xfrm>
            <a:off x="1613950" y="6982387"/>
            <a:ext cx="14800039" cy="317590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FD4201-77C9-436D-84A3-753E993D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40"/>
          <a:stretch/>
        </p:blipFill>
        <p:spPr>
          <a:xfrm>
            <a:off x="1613950" y="3219441"/>
            <a:ext cx="19708340" cy="273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52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EEFBC4-D42A-48C2-AB23-CA955090D43E}"/>
              </a:ext>
            </a:extLst>
          </p:cNvPr>
          <p:cNvSpPr txBox="1"/>
          <p:nvPr/>
        </p:nvSpPr>
        <p:spPr>
          <a:xfrm>
            <a:off x="1728251" y="4019901"/>
            <a:ext cx="5244049" cy="439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/>
              <a:t>将所有数据上传</a:t>
            </a:r>
            <a:r>
              <a:rPr lang="en-US" altLang="zh-CN" sz="4800" dirty="0" err="1"/>
              <a:t>Jupyter</a:t>
            </a:r>
            <a:r>
              <a:rPr lang="zh-CN" altLang="en-US" sz="4800" dirty="0"/>
              <a:t>，使用</a:t>
            </a:r>
            <a:r>
              <a:rPr lang="en-US" altLang="zh-CN" sz="4800" dirty="0"/>
              <a:t>Intel</a:t>
            </a:r>
            <a:r>
              <a:rPr lang="zh-CN" altLang="en-US" sz="4800" dirty="0"/>
              <a:t>的云计算资源进行模型训练。</a:t>
            </a:r>
            <a:endParaRPr lang="en-US" altLang="zh-CN" sz="4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874D8A-A335-49FF-9A34-36868F3598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026" y="2073729"/>
            <a:ext cx="15443200" cy="86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07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583F52">
                  <a:alpha val="78000"/>
                </a:srgbClr>
              </a:gs>
              <a:gs pos="100000">
                <a:srgbClr val="817E9A">
                  <a:alpha val="46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9367541" y="6441179"/>
            <a:ext cx="564257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本周总结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E12E5AC-D01E-469D-B1DC-792076B01C8C}"/>
              </a:ext>
            </a:extLst>
          </p:cNvPr>
          <p:cNvSpPr txBox="1"/>
          <p:nvPr/>
        </p:nvSpPr>
        <p:spPr>
          <a:xfrm>
            <a:off x="3069771" y="1959429"/>
            <a:ext cx="17155886" cy="9622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dirty="0"/>
              <a:t>本周，我们小组根据项目设想确定分工，由夏熙和姚金妮负责</a:t>
            </a:r>
            <a:r>
              <a:rPr lang="en-US" altLang="zh-CN" sz="6000" dirty="0"/>
              <a:t>android</a:t>
            </a:r>
            <a:r>
              <a:rPr lang="zh-CN" altLang="en-US" sz="6000" dirty="0"/>
              <a:t>端，全康连和侯湘琳负责服务器，曾洋负责训练模型。各个部分同时进行，项目进展顺利且进度符合理想情况。在这周中，我们接触了从未接触过的领域，学习了新的知识，通过动手实践增加了自己的项目经验，课设是个很好的锻炼合作和动手能力的机会</a:t>
            </a:r>
          </a:p>
        </p:txBody>
      </p:sp>
    </p:spTree>
    <p:extLst>
      <p:ext uri="{BB962C8B-B14F-4D97-AF65-F5344CB8AC3E}">
        <p14:creationId xmlns:p14="http://schemas.microsoft.com/office/powerpoint/2010/main" val="204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3B1F4D"/>
              </a:gs>
              <a:gs pos="100000">
                <a:srgbClr val="2D1E42">
                  <a:alpha val="63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9405649" y="6512075"/>
            <a:ext cx="564257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下周规划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17" r="19517"/>
          <a:stretch>
            <a:fillRect/>
          </a:stretch>
        </p:blipFill>
        <p:spPr>
          <a:xfrm>
            <a:off x="12178216" y="0"/>
            <a:ext cx="12199434" cy="13716000"/>
          </a:xfrm>
        </p:spPr>
      </p:pic>
      <p:sp>
        <p:nvSpPr>
          <p:cNvPr id="5" name="Rectangle 4"/>
          <p:cNvSpPr/>
          <p:nvPr/>
        </p:nvSpPr>
        <p:spPr>
          <a:xfrm>
            <a:off x="12178216" y="0"/>
            <a:ext cx="12199434" cy="13716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5928572" y="5588989"/>
            <a:ext cx="4698722" cy="14465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本周汇报</a:t>
            </a:r>
            <a:endParaRPr lang="en-US" sz="8800" b="1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784FAD-6A92-4022-AC35-38089926B009}"/>
              </a:ext>
            </a:extLst>
          </p:cNvPr>
          <p:cNvSpPr txBox="1"/>
          <p:nvPr/>
        </p:nvSpPr>
        <p:spPr>
          <a:xfrm>
            <a:off x="4122821" y="3449053"/>
            <a:ext cx="8534400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项目设想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进度汇报</a:t>
            </a:r>
            <a:endParaRPr lang="en-US" altLang="zh-CN" sz="5400" dirty="0"/>
          </a:p>
          <a:p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本周总结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r>
              <a:rPr lang="zh-CN" altLang="en-US" sz="5400" dirty="0"/>
              <a:t>下周规划</a:t>
            </a: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en-US" altLang="zh-CN" sz="5400" dirty="0"/>
          </a:p>
          <a:p>
            <a:pPr marL="571500" indent="-571500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1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0" y="5419493"/>
            <a:ext cx="12511668" cy="671303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F7C0A43-0268-4016-8F01-77D556F69DAB}"/>
              </a:ext>
            </a:extLst>
          </p:cNvPr>
          <p:cNvSpPr txBox="1"/>
          <p:nvPr/>
        </p:nvSpPr>
        <p:spPr>
          <a:xfrm>
            <a:off x="7968343" y="2177142"/>
            <a:ext cx="18004972" cy="797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8800" dirty="0"/>
              <a:t>1.</a:t>
            </a:r>
            <a:r>
              <a:rPr lang="zh-CN" altLang="en-US" sz="8800" dirty="0"/>
              <a:t>完成项目全部流程</a:t>
            </a:r>
            <a:endParaRPr lang="en-US" altLang="zh-CN" sz="8800" dirty="0"/>
          </a:p>
          <a:p>
            <a:pPr>
              <a:lnSpc>
                <a:spcPct val="150000"/>
              </a:lnSpc>
            </a:pPr>
            <a:r>
              <a:rPr lang="en-US" altLang="zh-CN" sz="8800" dirty="0"/>
              <a:t>2.</a:t>
            </a:r>
            <a:r>
              <a:rPr lang="zh-CN" altLang="en-US" sz="8800" dirty="0"/>
              <a:t>测试结果并分析</a:t>
            </a:r>
            <a:endParaRPr lang="en-US" altLang="zh-CN" sz="8800" dirty="0"/>
          </a:p>
          <a:p>
            <a:pPr>
              <a:lnSpc>
                <a:spcPct val="150000"/>
              </a:lnSpc>
            </a:pPr>
            <a:r>
              <a:rPr lang="en-US" altLang="zh-CN" sz="8800" dirty="0"/>
              <a:t>3.</a:t>
            </a:r>
            <a:r>
              <a:rPr lang="zh-CN" altLang="en-US" sz="8800" dirty="0"/>
              <a:t>完善代码</a:t>
            </a:r>
            <a:endParaRPr lang="en-US" altLang="zh-CN" sz="8800" dirty="0"/>
          </a:p>
          <a:p>
            <a:pPr>
              <a:lnSpc>
                <a:spcPct val="150000"/>
              </a:lnSpc>
            </a:pPr>
            <a:r>
              <a:rPr lang="en-US" altLang="zh-CN" sz="8800" dirty="0"/>
              <a:t>4.</a:t>
            </a:r>
            <a:r>
              <a:rPr lang="zh-CN" altLang="en-US" sz="8800" dirty="0"/>
              <a:t>完成报告</a:t>
            </a:r>
          </a:p>
        </p:txBody>
      </p:sp>
    </p:spTree>
    <p:extLst>
      <p:ext uri="{BB962C8B-B14F-4D97-AF65-F5344CB8AC3E}">
        <p14:creationId xmlns:p14="http://schemas.microsoft.com/office/powerpoint/2010/main" val="29475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FA484D">
                  <a:alpha val="71000"/>
                </a:srgbClr>
              </a:gs>
              <a:gs pos="100000">
                <a:srgbClr val="2D1E42">
                  <a:alpha val="87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8338528" y="6837654"/>
            <a:ext cx="777680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THANK YOU!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9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6" b="7806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FB4C52">
                  <a:lumMod val="52000"/>
                  <a:lumOff val="48000"/>
                  <a:alpha val="90000"/>
                </a:srgbClr>
              </a:gs>
              <a:gs pos="87000">
                <a:srgbClr val="2D1E42">
                  <a:alpha val="7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9206864" y="5930156"/>
            <a:ext cx="564257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项目设想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3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29FA7D5F-AC7E-44F1-9BC5-1A53949FA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737937"/>
            <a:ext cx="22314567" cy="122401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39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817E9A">
                  <a:alpha val="74000"/>
                </a:srgbClr>
              </a:gs>
              <a:gs pos="100000">
                <a:srgbClr val="4AEDDE">
                  <a:alpha val="74000"/>
                  <a:lumMod val="93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85225" y="6231848"/>
            <a:ext cx="104375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进度汇报</a:t>
            </a:r>
            <a:endParaRPr lang="en-US" sz="105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99EB8B65-CD53-4DC8-9E0D-52B9DEAF1B11}"/>
              </a:ext>
            </a:extLst>
          </p:cNvPr>
          <p:cNvGrpSpPr/>
          <p:nvPr/>
        </p:nvGrpSpPr>
        <p:grpSpPr>
          <a:xfrm>
            <a:off x="8172700" y="6743804"/>
            <a:ext cx="10187840" cy="2708434"/>
            <a:chOff x="2000985" y="8391762"/>
            <a:chExt cx="10187840" cy="2708434"/>
          </a:xfrm>
        </p:grpSpPr>
        <p:sp>
          <p:nvSpPr>
            <p:cNvPr id="30" name="Subtitle 2"/>
            <p:cNvSpPr txBox="1">
              <a:spLocks/>
            </p:cNvSpPr>
            <p:nvPr/>
          </p:nvSpPr>
          <p:spPr>
            <a:xfrm>
              <a:off x="3670467" y="9957823"/>
              <a:ext cx="8518358" cy="576956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650"/>
                </a:lnSpc>
              </a:pPr>
              <a:r>
                <a:rPr lang="zh-CN" altLang="en-US" sz="32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cs typeface="Source Sans Pro" charset="0"/>
                </a:rPr>
                <a:t>可通过手机相册导入图片，或者拍照获得</a:t>
              </a:r>
              <a:endParaRPr lang="en-US" sz="32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63507" y="8862956"/>
              <a:ext cx="2646878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48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导入图片</a:t>
              </a:r>
              <a:endParaRPr 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00985" y="8391762"/>
              <a:ext cx="1425468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0" dirty="0">
                  <a:solidFill>
                    <a:schemeClr val="bg1">
                      <a:lumMod val="9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2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9AE8F2-C073-429E-BDD2-CD4E03AA37A1}"/>
              </a:ext>
            </a:extLst>
          </p:cNvPr>
          <p:cNvGrpSpPr/>
          <p:nvPr/>
        </p:nvGrpSpPr>
        <p:grpSpPr>
          <a:xfrm>
            <a:off x="8201734" y="3778849"/>
            <a:ext cx="6202235" cy="2708434"/>
            <a:chOff x="1970465" y="4743772"/>
            <a:chExt cx="6202235" cy="2708434"/>
          </a:xfrm>
        </p:grpSpPr>
        <p:sp>
          <p:nvSpPr>
            <p:cNvPr id="22" name="TextBox 21"/>
            <p:cNvSpPr txBox="1"/>
            <p:nvPr/>
          </p:nvSpPr>
          <p:spPr>
            <a:xfrm>
              <a:off x="3863507" y="5205764"/>
              <a:ext cx="4309193" cy="830997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zh-CN" altLang="en-US" sz="48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程序</a:t>
              </a:r>
              <a:r>
                <a:rPr lang="en-US" altLang="zh-CN" sz="48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Demo</a:t>
              </a:r>
              <a:r>
                <a:rPr lang="zh-CN" altLang="en-US" sz="4800" dirty="0">
                  <a:solidFill>
                    <a:schemeClr val="tx2"/>
                  </a:solidFill>
                  <a:latin typeface="Montserrat" charset="0"/>
                  <a:ea typeface="Montserrat" charset="0"/>
                  <a:cs typeface="Montserrat" charset="0"/>
                </a:rPr>
                <a:t>布局</a:t>
              </a:r>
              <a:endParaRPr 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70465" y="4743772"/>
              <a:ext cx="1425468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0" dirty="0">
                  <a:solidFill>
                    <a:schemeClr val="bg1">
                      <a:lumMod val="9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1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690760" y="1496863"/>
            <a:ext cx="6103722" cy="15542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en-US" altLang="zh-CN" sz="10500" spc="200" dirty="0">
                <a:solidFill>
                  <a:schemeClr val="tx2">
                    <a:lumMod val="65000"/>
                    <a:lumOff val="35000"/>
                  </a:schemeClr>
                </a:solidFill>
                <a:latin typeface="Montserrat Semi" charset="0"/>
                <a:ea typeface="Montserrat Semi" charset="0"/>
                <a:cs typeface="Montserrat Semi" charset="0"/>
              </a:rPr>
              <a:t>Android</a:t>
            </a:r>
            <a:r>
              <a:rPr lang="zh-CN" altLang="en-US" sz="10500" spc="200" dirty="0">
                <a:solidFill>
                  <a:schemeClr val="tx2">
                    <a:lumMod val="65000"/>
                    <a:lumOff val="35000"/>
                  </a:schemeClr>
                </a:solidFill>
                <a:latin typeface="Montserrat Semi" charset="0"/>
                <a:ea typeface="Montserrat Semi" charset="0"/>
                <a:cs typeface="Montserrat Semi" charset="0"/>
              </a:rPr>
              <a:t>端</a:t>
            </a:r>
            <a:endParaRPr lang="en-US" sz="10500" spc="200" dirty="0">
              <a:solidFill>
                <a:schemeClr val="tx2">
                  <a:lumMod val="65000"/>
                  <a:lumOff val="35000"/>
                </a:schemeClr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F60BEDFD-26EA-4CB8-96DF-04C2B1DDA109}"/>
              </a:ext>
            </a:extLst>
          </p:cNvPr>
          <p:cNvGrpSpPr/>
          <p:nvPr/>
        </p:nvGrpSpPr>
        <p:grpSpPr>
          <a:xfrm>
            <a:off x="8120554" y="9981831"/>
            <a:ext cx="9123092" cy="2708434"/>
            <a:chOff x="13866559" y="4723101"/>
            <a:chExt cx="9123092" cy="2708434"/>
          </a:xfrm>
        </p:grpSpPr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15787043" y="6296143"/>
              <a:ext cx="7202608" cy="565863"/>
            </a:xfrm>
            <a:prstGeom prst="rect">
              <a:avLst/>
            </a:prstGeom>
          </p:spPr>
          <p:txBody>
            <a:bodyPr vert="horz" wrap="square" lIns="217490" tIns="108745" rIns="217490" bIns="108745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2650"/>
                </a:lnSpc>
              </a:pPr>
              <a:r>
                <a:rPr lang="zh-CN" altLang="en-US" sz="28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cs typeface="Source Sans Pro" charset="0"/>
                </a:rPr>
                <a:t>查阅资料完成了</a:t>
              </a:r>
              <a:r>
                <a:rPr lang="en-US" altLang="zh-CN" sz="28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cs typeface="Source Sans Pro" charset="0"/>
                </a:rPr>
                <a:t>http</a:t>
              </a:r>
              <a:r>
                <a:rPr lang="zh-CN" altLang="en-US" sz="2800" dirty="0">
                  <a:solidFill>
                    <a:schemeClr val="tx1"/>
                  </a:solidFill>
                  <a:latin typeface="Adobe 仿宋 Std R" panose="02020400000000000000" pitchFamily="18" charset="-122"/>
                  <a:ea typeface="Adobe 仿宋 Std R" panose="02020400000000000000" pitchFamily="18" charset="-122"/>
                  <a:cs typeface="Source Sans Pro" charset="0"/>
                </a:rPr>
                <a:t>上传图片的功能</a:t>
              </a:r>
              <a:endParaRPr 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866559" y="4723101"/>
              <a:ext cx="1425468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0" dirty="0">
                  <a:solidFill>
                    <a:schemeClr val="bg1">
                      <a:lumMod val="9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3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3BE0B13-FB62-4639-B1CD-CAB2EF3912C8}"/>
                </a:ext>
              </a:extLst>
            </p:cNvPr>
            <p:cNvSpPr txBox="1"/>
            <p:nvPr/>
          </p:nvSpPr>
          <p:spPr>
            <a:xfrm>
              <a:off x="15787043" y="5205764"/>
              <a:ext cx="42014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solidFill>
                    <a:schemeClr val="tx2"/>
                  </a:solidFill>
                  <a:latin typeface="Montserrat" charset="0"/>
                </a:rPr>
                <a:t>上传图片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19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037F80-4F26-440B-B4CD-E905D80DC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4" y="1545771"/>
            <a:ext cx="20661085" cy="103849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72433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B471CBD-8410-494D-B9AF-674FB6229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58" y="2177143"/>
            <a:ext cx="18941142" cy="89262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9277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8F47B4-1EFB-41C8-85EF-EDC762C74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1915886"/>
            <a:ext cx="19245943" cy="96665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519620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Quintus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C09F74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34841</TotalTime>
  <Words>360</Words>
  <Application>Microsoft Office PowerPoint</Application>
  <PresentationFormat>自定义</PresentationFormat>
  <Paragraphs>53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Adobe 仿宋 Std R</vt:lpstr>
      <vt:lpstr>Lato Light</vt:lpstr>
      <vt:lpstr>Montserrat</vt:lpstr>
      <vt:lpstr>Montserrat Hairline</vt:lpstr>
      <vt:lpstr>Montserrat Light</vt:lpstr>
      <vt:lpstr>Montserrat Semi</vt:lpstr>
      <vt:lpstr>Arial</vt:lpstr>
      <vt:lpstr>Calibri Light</vt:lpstr>
      <vt:lpstr>Source Sans Pro</vt:lpstr>
      <vt:lpstr>Wingdings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Quintus</dc:title>
  <dc:subject/>
  <dc:creator>Slidepro Design</dc:creator>
  <cp:keywords/>
  <dc:description/>
  <cp:lastModifiedBy>Hakuba Nayuki</cp:lastModifiedBy>
  <cp:revision>6335</cp:revision>
  <dcterms:created xsi:type="dcterms:W3CDTF">2014-11-12T21:47:38Z</dcterms:created>
  <dcterms:modified xsi:type="dcterms:W3CDTF">2019-08-30T00:27:15Z</dcterms:modified>
  <cp:category/>
</cp:coreProperties>
</file>